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sldIdLst>
    <p:sldId id="256" r:id="rId2"/>
    <p:sldId id="272" r:id="rId3"/>
    <p:sldId id="275" r:id="rId4"/>
    <p:sldId id="260" r:id="rId5"/>
    <p:sldId id="262" r:id="rId6"/>
    <p:sldId id="263" r:id="rId7"/>
    <p:sldId id="313" r:id="rId8"/>
    <p:sldId id="329" r:id="rId9"/>
    <p:sldId id="330" r:id="rId10"/>
    <p:sldId id="331" r:id="rId11"/>
    <p:sldId id="332" r:id="rId12"/>
    <p:sldId id="264" r:id="rId13"/>
    <p:sldId id="268" r:id="rId14"/>
    <p:sldId id="269" r:id="rId15"/>
    <p:sldId id="284" r:id="rId16"/>
    <p:sldId id="276" r:id="rId17"/>
    <p:sldId id="277" r:id="rId18"/>
    <p:sldId id="324" r:id="rId19"/>
    <p:sldId id="323" r:id="rId20"/>
    <p:sldId id="322" r:id="rId21"/>
    <p:sldId id="325" r:id="rId22"/>
    <p:sldId id="326" r:id="rId23"/>
    <p:sldId id="327" r:id="rId24"/>
    <p:sldId id="328" r:id="rId25"/>
    <p:sldId id="278" r:id="rId26"/>
    <p:sldId id="321" r:id="rId27"/>
    <p:sldId id="314" r:id="rId28"/>
    <p:sldId id="315" r:id="rId29"/>
    <p:sldId id="290" r:id="rId30"/>
    <p:sldId id="283" r:id="rId31"/>
    <p:sldId id="316" r:id="rId32"/>
    <p:sldId id="318" r:id="rId33"/>
    <p:sldId id="319" r:id="rId34"/>
    <p:sldId id="305" r:id="rId35"/>
    <p:sldId id="307" r:id="rId36"/>
    <p:sldId id="311" r:id="rId37"/>
    <p:sldId id="320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8" autoAdjust="0"/>
    <p:restoredTop sz="89587" autoAdjust="0"/>
  </p:normalViewPr>
  <p:slideViewPr>
    <p:cSldViewPr>
      <p:cViewPr varScale="1">
        <p:scale>
          <a:sx n="67" d="100"/>
          <a:sy n="67" d="100"/>
        </p:scale>
        <p:origin x="135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35CBC-BFB3-4A45-BCC8-9D5D0AB365CC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B83A0-E501-48B0-A638-E8C995E63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1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B83A0-E501-48B0-A638-E8C995E633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71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Architecture, database and operating environment design</a:t>
            </a:r>
            <a:r>
              <a:rPr lang="en-US" baseline="0" dirty="0" smtClean="0"/>
              <a:t> are </a:t>
            </a:r>
            <a:r>
              <a:rPr lang="en-US" baseline="0" dirty="0" err="1" smtClean="0"/>
              <a:t>finalised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B83A0-E501-48B0-A638-E8C995E633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05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application is broken</a:t>
            </a:r>
            <a:r>
              <a:rPr lang="en-US" baseline="0" dirty="0" smtClean="0"/>
              <a:t> down into modular programs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B83A0-E501-48B0-A638-E8C995E633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80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pseudo code for</a:t>
            </a:r>
            <a:r>
              <a:rPr lang="en-US" baseline="0" dirty="0" smtClean="0"/>
              <a:t> functions of each module is documented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B83A0-E501-48B0-A638-E8C995E633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78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 coding begins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BB83A0-E501-48B0-A638-E8C995E633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534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SDLC of V model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all these phases the tester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not sitting idle for the coding to complete but is doing corresponding testing activities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186724-088A-4746-BF95-8DF95DA2AD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80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158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65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119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901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57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736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098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9544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383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33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93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64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277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241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215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7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031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 smtClean="0">
                <a:latin typeface="Arial Narrow" pitchFamily="34" charset="0"/>
              </a:rPr>
              <a:t>Unit &amp; Integration Testing</a:t>
            </a:r>
            <a:endParaRPr lang="en-US" sz="6000" dirty="0">
              <a:latin typeface="Arial Narrow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Picture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10290" t="1411" r="5052"/>
          <a:stretch/>
        </p:blipFill>
        <p:spPr>
          <a:xfrm>
            <a:off x="1176866" y="915337"/>
            <a:ext cx="6798734" cy="5333063"/>
          </a:xfrm>
        </p:spPr>
      </p:pic>
      <p:sp>
        <p:nvSpPr>
          <p:cNvPr id="6" name="TextBox 5"/>
          <p:cNvSpPr txBox="1"/>
          <p:nvPr/>
        </p:nvSpPr>
        <p:spPr>
          <a:xfrm rot="766681">
            <a:off x="3022349" y="2832102"/>
            <a:ext cx="37823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rgbClr val="FF0000"/>
                </a:solidFill>
                <a:latin typeface="Comic Sans MS" pitchFamily="66" charset="0"/>
              </a:rPr>
              <a:t>Why Is Unit Testing Important?</a:t>
            </a:r>
            <a:endParaRPr lang="en-US" sz="3200" b="1" i="1" dirty="0">
              <a:solidFill>
                <a:srgbClr val="FF0000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98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of Unit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Sometimes software developers attempt to save time by doing minimal unit testing.</a:t>
            </a:r>
          </a:p>
          <a:p>
            <a:r>
              <a:rPr lang="en-US" sz="2800" dirty="0"/>
              <a:t>This is a myth because skimping on unit testing leads to higher defect fixing costs during system, integration and even beta testing after the application is completed</a:t>
            </a:r>
          </a:p>
          <a:p>
            <a:r>
              <a:rPr lang="en-US" sz="2800" dirty="0"/>
              <a:t>Proper unit testing done during the development stage saves both time and money in the end.</a:t>
            </a:r>
          </a:p>
          <a:p>
            <a:endParaRPr lang="en-US" b="1" i="1" dirty="0">
              <a:latin typeface="Arial Narrow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It is also called component testing</a:t>
            </a:r>
          </a:p>
          <a:p>
            <a:r>
              <a:rPr lang="en-US" sz="2800" dirty="0"/>
              <a:t>It is performed on standalone module to check whether it is developed correctly.</a:t>
            </a:r>
          </a:p>
          <a:p>
            <a:endParaRPr lang="en-US" b="1" dirty="0">
              <a:latin typeface="Arial Narrow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l="3333" t="40000" r="37500" b="21111"/>
          <a:stretch>
            <a:fillRect/>
          </a:stretch>
        </p:blipFill>
        <p:spPr bwMode="auto">
          <a:xfrm>
            <a:off x="838200" y="2590800"/>
            <a:ext cx="41148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 l="62500" t="35556" b="24444"/>
          <a:stretch>
            <a:fillRect/>
          </a:stretch>
        </p:blipFill>
        <p:spPr bwMode="auto">
          <a:xfrm>
            <a:off x="5105400" y="2438400"/>
            <a:ext cx="32004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extBox 1"/>
          <p:cNvSpPr txBox="1"/>
          <p:nvPr/>
        </p:nvSpPr>
        <p:spPr>
          <a:xfrm>
            <a:off x="838200" y="1902253"/>
            <a:ext cx="137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Module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5410200" y="1702198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Typical unit test cases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801" y="2362200"/>
            <a:ext cx="4800600" cy="3886200"/>
          </a:xfrm>
        </p:spPr>
        <p:txBody>
          <a:bodyPr>
            <a:noAutofit/>
          </a:bodyPr>
          <a:lstStyle/>
          <a:p>
            <a:r>
              <a:rPr lang="en-US" sz="2800" dirty="0"/>
              <a:t>It requires time and I am always overscheduled</a:t>
            </a:r>
          </a:p>
          <a:p>
            <a:r>
              <a:rPr lang="en-US" sz="2800" dirty="0"/>
              <a:t>My code is rock solid! I do not need unit tests.</a:t>
            </a:r>
          </a:p>
          <a:p>
            <a:r>
              <a:rPr lang="en-US" sz="2800" dirty="0"/>
              <a:t>Myths by their very nature are false assumptions.  These assumptions lead to a vicious cycle as follows –</a:t>
            </a:r>
          </a:p>
        </p:txBody>
      </p:sp>
      <p:pic>
        <p:nvPicPr>
          <p:cNvPr id="9" name="Picture 8" descr="unit-testing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43"/>
          <a:stretch>
            <a:fillRect/>
          </a:stretch>
        </p:blipFill>
        <p:spPr>
          <a:xfrm>
            <a:off x="5368175" y="2590800"/>
            <a:ext cx="3242425" cy="31256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 Myth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Truth is: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66232" y="2514600"/>
            <a:ext cx="7620000" cy="3810000"/>
          </a:xfrm>
        </p:spPr>
        <p:txBody>
          <a:bodyPr>
            <a:normAutofit/>
          </a:bodyPr>
          <a:lstStyle/>
          <a:p>
            <a:r>
              <a:rPr lang="en-US" sz="2800" dirty="0"/>
              <a:t>Unit testing increase the speed of development.</a:t>
            </a:r>
          </a:p>
          <a:p>
            <a:r>
              <a:rPr lang="en-US" sz="2800" dirty="0"/>
              <a:t>Programmers think that integration testing will catch all errors and do not unit test.</a:t>
            </a:r>
          </a:p>
          <a:p>
            <a:r>
              <a:rPr lang="en-US" sz="2800" dirty="0"/>
              <a:t>Once units are integrated, very simple errors which could have very easily found and fixed in unit tested take very long time to be traced and fixed.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Testing Best Practices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0" y="2362200"/>
            <a:ext cx="7772399" cy="3886199"/>
          </a:xfrm>
        </p:spPr>
        <p:txBody>
          <a:bodyPr>
            <a:noAutofit/>
          </a:bodyPr>
          <a:lstStyle/>
          <a:p>
            <a:pPr algn="just"/>
            <a:r>
              <a:rPr lang="en-US" sz="2200" dirty="0"/>
              <a:t>Unit Test cases should be independent. In case of any enhancements or change in requirements, unit test cases should not be affected.</a:t>
            </a:r>
          </a:p>
          <a:p>
            <a:pPr algn="just"/>
            <a:r>
              <a:rPr lang="en-US" sz="2200" dirty="0"/>
              <a:t>Test only one code at a time.</a:t>
            </a:r>
          </a:p>
          <a:p>
            <a:pPr algn="just"/>
            <a:r>
              <a:rPr lang="en-US" sz="2200" dirty="0"/>
              <a:t>Follow clear and consistent naming conventions for your unit tests</a:t>
            </a:r>
          </a:p>
          <a:p>
            <a:pPr algn="just"/>
            <a:r>
              <a:rPr lang="en-US" sz="2200" dirty="0"/>
              <a:t>In case of change in code in any module, ensure there is a corresponding unit test case for the module and the module passes the tests before changing the implementation</a:t>
            </a:r>
          </a:p>
          <a:p>
            <a:pPr algn="just"/>
            <a:r>
              <a:rPr lang="en-US" sz="2200" dirty="0"/>
              <a:t>Bugs identified during unit testing must be fixed before proceeding to the next phase in SDLC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176866" y="5105400"/>
            <a:ext cx="6798734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 Narrow" pitchFamily="34" charset="0"/>
              </a:rPr>
              <a:t>Adopt a </a:t>
            </a:r>
            <a:r>
              <a:rPr lang="en-US" dirty="0">
                <a:solidFill>
                  <a:srgbClr val="C00000"/>
                </a:solidFill>
                <a:latin typeface="Arial Narrow" pitchFamily="34" charset="0"/>
              </a:rPr>
              <a:t>"test as </a:t>
            </a:r>
            <a:r>
              <a:rPr lang="en-US" dirty="0" smtClean="0">
                <a:solidFill>
                  <a:srgbClr val="C00000"/>
                </a:solidFill>
                <a:latin typeface="Arial Narrow" pitchFamily="34" charset="0"/>
              </a:rPr>
              <a:t>you </a:t>
            </a:r>
            <a:r>
              <a:rPr lang="en-US" dirty="0">
                <a:solidFill>
                  <a:srgbClr val="C00000"/>
                </a:solidFill>
                <a:latin typeface="Arial Narrow" pitchFamily="34" charset="0"/>
              </a:rPr>
              <a:t>code" </a:t>
            </a:r>
            <a:r>
              <a:rPr lang="en-US" dirty="0">
                <a:latin typeface="Arial Narrow" pitchFamily="34" charset="0"/>
              </a:rPr>
              <a:t>approach. The more code you write without testing the more paths you have to check for errors.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3" name="Picture Placeholder 7" descr="unit_testing_best_practis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893" b="2893"/>
          <a:stretch>
            <a:fillRect/>
          </a:stretch>
        </p:blipFill>
        <p:spPr>
          <a:xfrm>
            <a:off x="2157104" y="1198728"/>
            <a:ext cx="5005696" cy="375427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 phases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Static Unit Testing</a:t>
            </a:r>
          </a:p>
          <a:p>
            <a:r>
              <a:rPr lang="en-US" sz="3200" dirty="0" smtClean="0"/>
              <a:t>Dynamic Unit Testing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4113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Unit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Non-execution based unit testing</a:t>
            </a:r>
          </a:p>
          <a:p>
            <a:pPr lvl="1"/>
            <a:r>
              <a:rPr lang="en-US" sz="2400" b="1" dirty="0" smtClean="0"/>
              <a:t>Inspection-</a:t>
            </a:r>
            <a:r>
              <a:rPr lang="en-US" sz="2400" dirty="0" smtClean="0"/>
              <a:t> </a:t>
            </a:r>
            <a:r>
              <a:rPr lang="en-US" sz="2400" dirty="0"/>
              <a:t>a step-by-step peer group review of </a:t>
            </a:r>
            <a:r>
              <a:rPr lang="en-US" sz="2400" dirty="0" smtClean="0"/>
              <a:t>a work </a:t>
            </a:r>
            <a:r>
              <a:rPr lang="en-US" sz="2400" dirty="0"/>
              <a:t>product, </a:t>
            </a:r>
            <a:r>
              <a:rPr lang="en-US" sz="2400" dirty="0" smtClean="0"/>
              <a:t>with each </a:t>
            </a:r>
            <a:r>
              <a:rPr lang="en-US" sz="2400" dirty="0"/>
              <a:t>step checked against predetermined criteria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b="1" dirty="0" smtClean="0"/>
              <a:t>Walkthrough-</a:t>
            </a:r>
            <a:r>
              <a:rPr lang="en-US" sz="2400" dirty="0" smtClean="0"/>
              <a:t> </a:t>
            </a:r>
            <a:r>
              <a:rPr lang="en-US" sz="2400" dirty="0"/>
              <a:t>a review where the author leads </a:t>
            </a:r>
            <a:r>
              <a:rPr lang="en-US" sz="2400" dirty="0" smtClean="0"/>
              <a:t>the team </a:t>
            </a:r>
            <a:r>
              <a:rPr lang="en-US" sz="2400" dirty="0"/>
              <a:t>through </a:t>
            </a:r>
            <a:r>
              <a:rPr lang="en-US" sz="2400" dirty="0" smtClean="0"/>
              <a:t>a manual </a:t>
            </a:r>
            <a:r>
              <a:rPr lang="en-US" sz="2400" dirty="0"/>
              <a:t>or simulated execution of </a:t>
            </a:r>
            <a:r>
              <a:rPr lang="en-US" sz="2400" dirty="0" smtClean="0"/>
              <a:t>the product </a:t>
            </a:r>
            <a:r>
              <a:rPr lang="en-US" sz="2400" dirty="0"/>
              <a:t>using predefined scenarios</a:t>
            </a:r>
            <a:r>
              <a:rPr lang="en-US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74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295400" y="3886200"/>
            <a:ext cx="1625482" cy="838200"/>
            <a:chOff x="2667000" y="3048000"/>
            <a:chExt cx="1625482" cy="838200"/>
          </a:xfrm>
        </p:grpSpPr>
        <p:pic>
          <p:nvPicPr>
            <p:cNvPr id="8" name="Picture 7" descr="unit 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743200" y="3124200"/>
              <a:ext cx="1524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 smtClean="0">
                  <a:latin typeface="Arial Narrow" pitchFamily="34" charset="0"/>
                </a:rPr>
                <a:t>Requirement Analysis</a:t>
              </a:r>
              <a:endParaRPr lang="en-US" sz="2000" b="1" i="1" dirty="0">
                <a:latin typeface="Arial Narrow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4895850" y="2773512"/>
            <a:ext cx="3486150" cy="3506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i="1" dirty="0" smtClean="0">
                <a:solidFill>
                  <a:sysClr val="windowText" lastClr="000000"/>
                </a:solidFill>
                <a:latin typeface="Arial Narrow" pitchFamily="34" charset="0"/>
              </a:rPr>
              <a:t>1) Login on Valid Credentials</a:t>
            </a:r>
            <a:endParaRPr lang="en-US" sz="2000" b="1" i="1" dirty="0">
              <a:solidFill>
                <a:sysClr val="windowText" lastClr="000000"/>
              </a:solidFill>
              <a:latin typeface="Arial Narrow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95850" y="3535512"/>
            <a:ext cx="3486150" cy="3506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i="1" dirty="0" smtClean="0">
                <a:solidFill>
                  <a:sysClr val="windowText" lastClr="000000"/>
                </a:solidFill>
                <a:latin typeface="Arial Narrow" pitchFamily="34" charset="0"/>
              </a:rPr>
              <a:t>2) View Current Balance</a:t>
            </a:r>
            <a:endParaRPr lang="en-US" sz="2000" b="1" i="1" dirty="0">
              <a:solidFill>
                <a:sysClr val="windowText" lastClr="000000"/>
              </a:solidFill>
              <a:latin typeface="Arial Narrow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895850" y="4297512"/>
            <a:ext cx="3486150" cy="3506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i="1" dirty="0" smtClean="0">
                <a:solidFill>
                  <a:sysClr val="windowText" lastClr="000000"/>
                </a:solidFill>
                <a:latin typeface="Arial Narrow" pitchFamily="34" charset="0"/>
              </a:rPr>
              <a:t>3) Deposit</a:t>
            </a:r>
            <a:endParaRPr lang="en-US" sz="2000" b="1" i="1" dirty="0">
              <a:solidFill>
                <a:sysClr val="windowText" lastClr="000000"/>
              </a:solidFill>
              <a:latin typeface="Arial Narrow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895850" y="5059512"/>
            <a:ext cx="3486150" cy="3506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i="1" dirty="0" smtClean="0">
                <a:solidFill>
                  <a:sysClr val="windowText" lastClr="000000"/>
                </a:solidFill>
                <a:latin typeface="Arial Narrow" pitchFamily="34" charset="0"/>
              </a:rPr>
              <a:t>4) Withdraw</a:t>
            </a:r>
            <a:endParaRPr lang="en-US" sz="2000" b="1" i="1" dirty="0">
              <a:solidFill>
                <a:sysClr val="windowText" lastClr="000000"/>
              </a:solidFill>
              <a:latin typeface="Arial Narrow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95850" y="5821512"/>
            <a:ext cx="3486150" cy="3506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b="1" i="1" dirty="0" smtClean="0">
                <a:solidFill>
                  <a:sysClr val="windowText" lastClr="000000"/>
                </a:solidFill>
                <a:latin typeface="Arial Narrow" pitchFamily="34" charset="0"/>
              </a:rPr>
              <a:t>5) Transfer</a:t>
            </a:r>
            <a:endParaRPr lang="en-US" sz="2000" b="1" i="1" dirty="0">
              <a:solidFill>
                <a:sysClr val="windowText" lastClr="000000"/>
              </a:solidFill>
              <a:latin typeface="Arial Narrow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4210049" cy="344499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Your company is hired by a bank to develop </a:t>
            </a:r>
            <a:r>
              <a:rPr lang="en-US" sz="2600" dirty="0" smtClean="0"/>
              <a:t>an </a:t>
            </a:r>
            <a:r>
              <a:rPr lang="en-US" sz="2600" dirty="0"/>
              <a:t>online banking application.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Unit Testing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Execution-based unit testing</a:t>
            </a:r>
          </a:p>
          <a:p>
            <a:r>
              <a:rPr lang="en-US" sz="2800" dirty="0" smtClean="0"/>
              <a:t>It consists of two parts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A caller of the unit. (Test Driver)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All the units called by the unit. (Stubs)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370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Drivers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62200"/>
            <a:ext cx="8077200" cy="3910665"/>
          </a:xfrm>
        </p:spPr>
        <p:txBody>
          <a:bodyPr>
            <a:normAutofit/>
          </a:bodyPr>
          <a:lstStyle/>
          <a:p>
            <a:r>
              <a:rPr lang="en-US" sz="2300" dirty="0" smtClean="0"/>
              <a:t>A program that invokes the unit under test.</a:t>
            </a:r>
          </a:p>
          <a:p>
            <a:r>
              <a:rPr lang="en-US" sz="2300" dirty="0"/>
              <a:t>The unit under test executes with input values </a:t>
            </a:r>
            <a:r>
              <a:rPr lang="en-US" sz="2300" dirty="0" smtClean="0"/>
              <a:t>received from the driver and</a:t>
            </a:r>
            <a:r>
              <a:rPr lang="en-US" sz="2300" dirty="0"/>
              <a:t>, upon termination, returns a value </a:t>
            </a:r>
            <a:r>
              <a:rPr lang="en-US" sz="2300" dirty="0" smtClean="0"/>
              <a:t>to the </a:t>
            </a:r>
            <a:r>
              <a:rPr lang="en-US" sz="2300" dirty="0"/>
              <a:t>driver. </a:t>
            </a:r>
            <a:endParaRPr lang="en-US" sz="2300" dirty="0" smtClean="0"/>
          </a:p>
          <a:p>
            <a:r>
              <a:rPr lang="en-US" sz="2300" dirty="0" smtClean="0"/>
              <a:t>The driver compares the </a:t>
            </a:r>
            <a:r>
              <a:rPr lang="en-US" sz="2300" dirty="0"/>
              <a:t>actual </a:t>
            </a:r>
            <a:r>
              <a:rPr lang="en-US" sz="2300" dirty="0" smtClean="0"/>
              <a:t>outcome returned </a:t>
            </a:r>
            <a:r>
              <a:rPr lang="en-US" sz="2300" dirty="0"/>
              <a:t>by the unit under </a:t>
            </a:r>
            <a:r>
              <a:rPr lang="en-US" sz="2300" dirty="0" smtClean="0"/>
              <a:t>test, with the </a:t>
            </a:r>
            <a:r>
              <a:rPr lang="en-US" sz="2300" dirty="0"/>
              <a:t>expected </a:t>
            </a:r>
            <a:r>
              <a:rPr lang="en-US" sz="2300" dirty="0" smtClean="0"/>
              <a:t>outcome from </a:t>
            </a:r>
            <a:r>
              <a:rPr lang="en-US" sz="2300" dirty="0"/>
              <a:t>the unit and reports </a:t>
            </a:r>
            <a:r>
              <a:rPr lang="en-US" sz="2300" dirty="0" smtClean="0"/>
              <a:t>the </a:t>
            </a:r>
            <a:r>
              <a:rPr lang="en-US" sz="2300" dirty="0"/>
              <a:t>test </a:t>
            </a:r>
            <a:r>
              <a:rPr lang="en-US" sz="2300" dirty="0" smtClean="0"/>
              <a:t>result. </a:t>
            </a:r>
          </a:p>
          <a:p>
            <a:r>
              <a:rPr lang="en-US" sz="2300" dirty="0" smtClean="0"/>
              <a:t>The </a:t>
            </a:r>
            <a:r>
              <a:rPr lang="en-US" sz="2300" dirty="0"/>
              <a:t>test </a:t>
            </a:r>
            <a:r>
              <a:rPr lang="en-US" sz="2300" dirty="0" smtClean="0"/>
              <a:t>driver functions </a:t>
            </a:r>
            <a:r>
              <a:rPr lang="en-US" sz="2300" dirty="0"/>
              <a:t>as the </a:t>
            </a:r>
            <a:r>
              <a:rPr lang="en-US" sz="2300" i="1" dirty="0" smtClean="0"/>
              <a:t>main </a:t>
            </a:r>
            <a:r>
              <a:rPr lang="en-US" sz="2300" dirty="0" smtClean="0"/>
              <a:t>unit </a:t>
            </a:r>
            <a:r>
              <a:rPr lang="en-US" sz="2300" dirty="0"/>
              <a:t>in the execution </a:t>
            </a:r>
            <a:r>
              <a:rPr lang="en-US" sz="2300" dirty="0" smtClean="0"/>
              <a:t>process.</a:t>
            </a:r>
          </a:p>
          <a:p>
            <a:r>
              <a:rPr lang="en-US" sz="2300" dirty="0" smtClean="0"/>
              <a:t>The driver </a:t>
            </a:r>
            <a:r>
              <a:rPr lang="en-US" sz="2300" dirty="0"/>
              <a:t>not </a:t>
            </a:r>
            <a:r>
              <a:rPr lang="en-US" sz="2300" dirty="0" smtClean="0"/>
              <a:t>only facilitates </a:t>
            </a:r>
            <a:r>
              <a:rPr lang="en-US" sz="2300" dirty="0"/>
              <a:t>compilation, but also provides input data to </a:t>
            </a:r>
            <a:r>
              <a:rPr lang="en-US" sz="2300" dirty="0" smtClean="0"/>
              <a:t>the unit </a:t>
            </a:r>
            <a:r>
              <a:rPr lang="en-US" sz="2300" dirty="0"/>
              <a:t>under test in the expected format. </a:t>
            </a:r>
          </a:p>
        </p:txBody>
      </p:sp>
    </p:spTree>
    <p:extLst>
      <p:ext uri="{BB962C8B-B14F-4D97-AF65-F5344CB8AC3E}">
        <p14:creationId xmlns:p14="http://schemas.microsoft.com/office/powerpoint/2010/main" val="283852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362200"/>
            <a:ext cx="7924800" cy="4038600"/>
          </a:xfrm>
        </p:spPr>
        <p:txBody>
          <a:bodyPr>
            <a:noAutofit/>
          </a:bodyPr>
          <a:lstStyle/>
          <a:p>
            <a:r>
              <a:rPr lang="en-US" dirty="0" smtClean="0"/>
              <a:t>A </a:t>
            </a:r>
            <a:r>
              <a:rPr lang="en-US" dirty="0"/>
              <a:t>“dummy subprogram” that replaces a unit that </a:t>
            </a:r>
            <a:r>
              <a:rPr lang="en-US" dirty="0" smtClean="0"/>
              <a:t>is called</a:t>
            </a:r>
            <a:r>
              <a:rPr lang="en-US" dirty="0"/>
              <a:t> </a:t>
            </a:r>
            <a:r>
              <a:rPr lang="en-US" dirty="0" smtClean="0"/>
              <a:t>by the </a:t>
            </a:r>
            <a:r>
              <a:rPr lang="en-US" dirty="0"/>
              <a:t>unit under </a:t>
            </a:r>
            <a:r>
              <a:rPr lang="en-US" dirty="0" smtClean="0"/>
              <a:t>test.</a:t>
            </a:r>
          </a:p>
          <a:p>
            <a:r>
              <a:rPr lang="en-US" dirty="0" smtClean="0"/>
              <a:t>Stubs </a:t>
            </a:r>
            <a:r>
              <a:rPr lang="en-US" dirty="0"/>
              <a:t>replace the units called by the unit under </a:t>
            </a:r>
            <a:r>
              <a:rPr lang="en-US" dirty="0" smtClean="0"/>
              <a:t>test.</a:t>
            </a:r>
          </a:p>
          <a:p>
            <a:r>
              <a:rPr lang="en-US" dirty="0" smtClean="0"/>
              <a:t>A </a:t>
            </a:r>
            <a:r>
              <a:rPr lang="en-US" dirty="0"/>
              <a:t>stub performs two tasks. 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S</a:t>
            </a:r>
            <a:r>
              <a:rPr lang="en-US" sz="2400" dirty="0" smtClean="0"/>
              <a:t>hows </a:t>
            </a:r>
            <a:r>
              <a:rPr lang="en-US" sz="2400" dirty="0"/>
              <a:t>an evidence that the stub was, in fact, called. </a:t>
            </a:r>
            <a:r>
              <a:rPr lang="en-US" sz="2400" dirty="0" smtClean="0"/>
              <a:t>Such evidence </a:t>
            </a:r>
            <a:r>
              <a:rPr lang="en-US" sz="2400" dirty="0"/>
              <a:t>can be shown by merely printing a </a:t>
            </a:r>
            <a:r>
              <a:rPr lang="en-US" sz="2400" dirty="0" smtClean="0"/>
              <a:t>message.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Second</a:t>
            </a:r>
            <a:r>
              <a:rPr lang="en-US" sz="2400" dirty="0"/>
              <a:t>, the stub returns a </a:t>
            </a:r>
            <a:r>
              <a:rPr lang="en-US" sz="2400" dirty="0" smtClean="0"/>
              <a:t>pre-computed </a:t>
            </a:r>
            <a:r>
              <a:rPr lang="en-US" sz="2400" dirty="0"/>
              <a:t>value to </a:t>
            </a:r>
            <a:r>
              <a:rPr lang="en-US" sz="2400" dirty="0" smtClean="0"/>
              <a:t>the caller so that </a:t>
            </a:r>
            <a:r>
              <a:rPr lang="en-US" sz="2400" dirty="0"/>
              <a:t>the </a:t>
            </a:r>
            <a:r>
              <a:rPr lang="en-US" sz="2400" dirty="0" smtClean="0"/>
              <a:t>unit under </a:t>
            </a:r>
            <a:r>
              <a:rPr lang="en-US" sz="2400" dirty="0"/>
              <a:t>test can continue </a:t>
            </a:r>
            <a:r>
              <a:rPr lang="en-US" sz="2400" dirty="0" smtClean="0"/>
              <a:t>its execution.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2206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829733"/>
            <a:ext cx="6798734" cy="1303867"/>
          </a:xfrm>
        </p:spPr>
        <p:txBody>
          <a:bodyPr/>
          <a:lstStyle/>
          <a:p>
            <a:r>
              <a:rPr lang="en-US" dirty="0" smtClean="0"/>
              <a:t>Dynamic Unit Test Environment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866" y="2414588"/>
            <a:ext cx="6798734" cy="38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3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490135"/>
            <a:ext cx="8001000" cy="3834465"/>
          </a:xfrm>
        </p:spPr>
        <p:txBody>
          <a:bodyPr>
            <a:normAutofit/>
          </a:bodyPr>
          <a:lstStyle/>
          <a:p>
            <a:r>
              <a:rPr lang="en-US" dirty="0"/>
              <a:t>The driver and the stubs are never discarded after </a:t>
            </a:r>
            <a:r>
              <a:rPr lang="en-US" dirty="0" smtClean="0"/>
              <a:t>the unit </a:t>
            </a:r>
            <a:r>
              <a:rPr lang="en-US" dirty="0"/>
              <a:t>test is </a:t>
            </a:r>
            <a:r>
              <a:rPr lang="en-US" dirty="0" smtClean="0"/>
              <a:t>completed. </a:t>
            </a:r>
          </a:p>
          <a:p>
            <a:r>
              <a:rPr lang="en-US" dirty="0" smtClean="0"/>
              <a:t>Instead</a:t>
            </a:r>
            <a:r>
              <a:rPr lang="en-US" dirty="0"/>
              <a:t>, those are reused </a:t>
            </a:r>
            <a:r>
              <a:rPr lang="en-US" dirty="0" smtClean="0"/>
              <a:t>in the </a:t>
            </a:r>
            <a:r>
              <a:rPr lang="en-US" dirty="0"/>
              <a:t>future in </a:t>
            </a:r>
            <a:r>
              <a:rPr lang="en-US" dirty="0">
                <a:solidFill>
                  <a:srgbClr val="C00000"/>
                </a:solidFill>
              </a:rPr>
              <a:t>regression testing</a:t>
            </a:r>
            <a:r>
              <a:rPr lang="en-US" dirty="0"/>
              <a:t> </a:t>
            </a:r>
            <a:r>
              <a:rPr lang="en-US" dirty="0" smtClean="0"/>
              <a:t>of </a:t>
            </a:r>
            <a:r>
              <a:rPr lang="en-US" dirty="0"/>
              <a:t>the unit if there </a:t>
            </a:r>
            <a:r>
              <a:rPr lang="en-US" dirty="0" smtClean="0"/>
              <a:t>is such </a:t>
            </a:r>
            <a:r>
              <a:rPr lang="en-US" dirty="0"/>
              <a:t>a need</a:t>
            </a:r>
            <a:r>
              <a:rPr lang="en-US" dirty="0" smtClean="0"/>
              <a:t>.</a:t>
            </a:r>
          </a:p>
          <a:p>
            <a:r>
              <a:rPr lang="en-US" dirty="0"/>
              <a:t>For each unit, there should be one dedicated </a:t>
            </a:r>
            <a:r>
              <a:rPr lang="en-US" dirty="0" smtClean="0"/>
              <a:t>test driver </a:t>
            </a:r>
            <a:r>
              <a:rPr lang="en-US" dirty="0"/>
              <a:t>and </a:t>
            </a:r>
            <a:r>
              <a:rPr lang="en-US" dirty="0" smtClean="0"/>
              <a:t>several stubs </a:t>
            </a:r>
            <a:r>
              <a:rPr lang="en-US" dirty="0"/>
              <a:t>as </a:t>
            </a:r>
            <a:r>
              <a:rPr lang="en-US" dirty="0" smtClean="0"/>
              <a:t>required.</a:t>
            </a:r>
          </a:p>
          <a:p>
            <a:r>
              <a:rPr lang="en-US" dirty="0" smtClean="0"/>
              <a:t>If </a:t>
            </a:r>
            <a:r>
              <a:rPr lang="en-US" dirty="0"/>
              <a:t>just one test driver is developed to test multiple </a:t>
            </a:r>
            <a:r>
              <a:rPr lang="en-US" dirty="0" smtClean="0"/>
              <a:t>units, the</a:t>
            </a:r>
            <a:r>
              <a:rPr lang="en-US" dirty="0"/>
              <a:t> </a:t>
            </a:r>
            <a:r>
              <a:rPr lang="en-US" dirty="0" smtClean="0"/>
              <a:t>driver </a:t>
            </a:r>
            <a:r>
              <a:rPr lang="en-US" dirty="0"/>
              <a:t>will be a complicated one. </a:t>
            </a:r>
          </a:p>
        </p:txBody>
      </p:sp>
    </p:spTree>
    <p:extLst>
      <p:ext uri="{BB962C8B-B14F-4D97-AF65-F5344CB8AC3E}">
        <p14:creationId xmlns:p14="http://schemas.microsoft.com/office/powerpoint/2010/main" val="23831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 this phase of testing, individual modules are </a:t>
            </a:r>
            <a:r>
              <a:rPr lang="en-US" sz="2800" dirty="0" smtClean="0">
                <a:solidFill>
                  <a:srgbClr val="C00000"/>
                </a:solidFill>
              </a:rPr>
              <a:t>combined and tested as a group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Data transfer between the modules is </a:t>
            </a:r>
            <a:r>
              <a:rPr lang="en-US" sz="2800" dirty="0" smtClean="0">
                <a:solidFill>
                  <a:srgbClr val="C00000"/>
                </a:solidFill>
              </a:rPr>
              <a:t>tested thoroughly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Integration testing is carried out by </a:t>
            </a:r>
            <a:r>
              <a:rPr lang="en-US" sz="2800" dirty="0" smtClean="0">
                <a:solidFill>
                  <a:srgbClr val="C00000"/>
                </a:solidFill>
              </a:rPr>
              <a:t>testers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Integration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Big-Bang</a:t>
            </a:r>
          </a:p>
          <a:p>
            <a:r>
              <a:rPr lang="en-US" sz="2800" dirty="0" smtClean="0"/>
              <a:t>Incremental</a:t>
            </a:r>
          </a:p>
          <a:p>
            <a:r>
              <a:rPr lang="en-US" sz="2800" dirty="0" smtClean="0"/>
              <a:t>Top-Down</a:t>
            </a:r>
          </a:p>
          <a:p>
            <a:r>
              <a:rPr lang="en-US" sz="2800" dirty="0" smtClean="0"/>
              <a:t>Bottom-Up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433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Scenario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 l="57500" t="26667" r="23334" b="56667"/>
          <a:stretch/>
        </p:blipFill>
        <p:spPr bwMode="auto">
          <a:xfrm>
            <a:off x="5029200" y="2514600"/>
            <a:ext cx="1752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/>
          <a:srcRect l="42500" t="31111" r="43333" b="52222"/>
          <a:stretch/>
        </p:blipFill>
        <p:spPr bwMode="auto">
          <a:xfrm>
            <a:off x="3675687" y="2514600"/>
            <a:ext cx="1295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/>
          <a:srcRect l="57500" t="43333" r="23334" b="20000"/>
          <a:stretch/>
        </p:blipFill>
        <p:spPr bwMode="auto">
          <a:xfrm>
            <a:off x="5029200" y="3657600"/>
            <a:ext cx="17526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5"/>
          <a:srcRect l="69167" t="40000" r="25833" b="34445"/>
          <a:stretch/>
        </p:blipFill>
        <p:spPr bwMode="auto">
          <a:xfrm>
            <a:off x="6096000" y="3429000"/>
            <a:ext cx="4572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5"/>
          <a:srcRect l="78334" t="69999" r="10000" b="20000"/>
          <a:stretch/>
        </p:blipFill>
        <p:spPr bwMode="auto">
          <a:xfrm>
            <a:off x="7086600" y="5257800"/>
            <a:ext cx="1066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58079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Scenario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 l="57500" t="26667" r="23334" b="56667"/>
          <a:stretch/>
        </p:blipFill>
        <p:spPr bwMode="auto">
          <a:xfrm>
            <a:off x="5029200" y="2514600"/>
            <a:ext cx="1752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/>
          <a:srcRect l="57500" t="43333" r="23334" b="20000"/>
          <a:stretch/>
        </p:blipFill>
        <p:spPr bwMode="auto">
          <a:xfrm>
            <a:off x="5029200" y="3657600"/>
            <a:ext cx="17526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4"/>
          <a:srcRect l="69167" t="40000" r="25833" b="34445"/>
          <a:stretch/>
        </p:blipFill>
        <p:spPr bwMode="auto">
          <a:xfrm>
            <a:off x="6096000" y="3429000"/>
            <a:ext cx="4572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4"/>
          <a:srcRect l="78334" t="69999" r="10000" b="20000"/>
          <a:stretch/>
        </p:blipFill>
        <p:spPr bwMode="auto">
          <a:xfrm>
            <a:off x="7086600" y="5257800"/>
            <a:ext cx="1066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5"/>
          <a:srcRect l="43333" t="32222" r="43333" b="57778"/>
          <a:stretch/>
        </p:blipFill>
        <p:spPr bwMode="auto">
          <a:xfrm>
            <a:off x="3616036" y="2743200"/>
            <a:ext cx="1219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18609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 l="40834" t="13333" r="1666" b="5556"/>
          <a:stretch/>
        </p:blipFill>
        <p:spPr bwMode="auto">
          <a:xfrm>
            <a:off x="4343400" y="2438400"/>
            <a:ext cx="42672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Integration Testing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490135"/>
            <a:ext cx="3809999" cy="3758265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Big-Bang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 smtClean="0"/>
              <a:t>Wait for all modules to be developed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 smtClean="0"/>
              <a:t>Time Consuming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800" dirty="0" smtClean="0"/>
              <a:t>Difficult to trace root cause of bugs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346318" y="3276600"/>
            <a:ext cx="1854082" cy="1066800"/>
            <a:chOff x="2667000" y="3048000"/>
            <a:chExt cx="1625482" cy="838200"/>
          </a:xfrm>
        </p:grpSpPr>
        <p:pic>
          <p:nvPicPr>
            <p:cNvPr id="7" name="Picture 6" descr="unit 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743200" y="3124200"/>
              <a:ext cx="1524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 smtClean="0">
                  <a:latin typeface="Arial Narrow" pitchFamily="34" charset="0"/>
                </a:rPr>
                <a:t>Functional Specification</a:t>
              </a:r>
              <a:endParaRPr lang="en-US" sz="2000" b="1" i="1" dirty="0">
                <a:latin typeface="Arial Narrow" pitchFamily="34" charset="0"/>
              </a:endParaRPr>
            </a:p>
          </p:txBody>
        </p:sp>
      </p:grpSp>
      <p:pic>
        <p:nvPicPr>
          <p:cNvPr id="36" name="Picture 35" descr="unit7.png"/>
          <p:cNvPicPr>
            <a:picLocks noChangeAspect="1"/>
          </p:cNvPicPr>
          <p:nvPr/>
        </p:nvPicPr>
        <p:blipFill rotWithShape="1">
          <a:blip r:embed="rId4"/>
          <a:srcRect l="44164" t="28889" r="1645" b="10000"/>
          <a:stretch/>
        </p:blipFill>
        <p:spPr>
          <a:xfrm>
            <a:off x="3543242" y="2438400"/>
            <a:ext cx="4953000" cy="381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Modules are tested as and when they are available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 l="41667" t="57778" r="42500" b="27777"/>
          <a:stretch/>
        </p:blipFill>
        <p:spPr bwMode="auto">
          <a:xfrm>
            <a:off x="2971800" y="4953000"/>
            <a:ext cx="1447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/>
          <a:srcRect l="40833" t="31111" r="42500" b="53333"/>
          <a:stretch/>
        </p:blipFill>
        <p:spPr bwMode="auto">
          <a:xfrm>
            <a:off x="2895600" y="3145833"/>
            <a:ext cx="1524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Modules are tested as and when they are available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/>
          <a:srcRect l="40833" t="31111" r="42500" b="53333"/>
          <a:stretch/>
        </p:blipFill>
        <p:spPr bwMode="auto">
          <a:xfrm>
            <a:off x="2895600" y="3145833"/>
            <a:ext cx="1524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/>
          <a:srcRect l="41667" t="56667" r="42500" b="26667"/>
          <a:stretch/>
        </p:blipFill>
        <p:spPr bwMode="auto">
          <a:xfrm>
            <a:off x="2971800" y="4876800"/>
            <a:ext cx="1447800" cy="1089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4"/>
          <a:srcRect l="69167" t="31111" r="15000" b="53333"/>
          <a:stretch/>
        </p:blipFill>
        <p:spPr bwMode="auto">
          <a:xfrm>
            <a:off x="5791200" y="3145833"/>
            <a:ext cx="1447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Down Arrow 8"/>
          <p:cNvSpPr/>
          <p:nvPr/>
        </p:nvSpPr>
        <p:spPr>
          <a:xfrm>
            <a:off x="3124200" y="4038600"/>
            <a:ext cx="457200" cy="990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>
            <a:off x="3733800" y="4038600"/>
            <a:ext cx="457200" cy="9906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-Right Arrow 10"/>
          <p:cNvSpPr/>
          <p:nvPr/>
        </p:nvSpPr>
        <p:spPr>
          <a:xfrm>
            <a:off x="4419600" y="3429000"/>
            <a:ext cx="1371600" cy="381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572000" y="4648200"/>
            <a:ext cx="403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Valid 3</a:t>
            </a:r>
            <a:r>
              <a:rPr lang="en-US" sz="2000" baseline="30000" dirty="0" smtClean="0"/>
              <a:t>rd</a:t>
            </a:r>
            <a:r>
              <a:rPr lang="en-US" sz="2000" dirty="0" smtClean="0"/>
              <a:t> party account number</a:t>
            </a:r>
          </a:p>
          <a:p>
            <a:r>
              <a:rPr lang="en-US" sz="2000" dirty="0" smtClean="0"/>
              <a:t>Transfer Amount &lt; Available number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102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Modules are tested as and when they are available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 l="41667" t="57778" r="42500" b="27777"/>
          <a:stretch/>
        </p:blipFill>
        <p:spPr bwMode="auto">
          <a:xfrm>
            <a:off x="2971800" y="4953000"/>
            <a:ext cx="1447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/>
          <a:srcRect l="40833" t="31111" r="42500" b="53333"/>
          <a:stretch/>
        </p:blipFill>
        <p:spPr bwMode="auto">
          <a:xfrm>
            <a:off x="2895600" y="3145833"/>
            <a:ext cx="1524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9300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/>
          <a:srcRect l="48333" t="24444" r="33333" b="57778"/>
          <a:stretch/>
        </p:blipFill>
        <p:spPr bwMode="auto">
          <a:xfrm>
            <a:off x="2999509" y="3182866"/>
            <a:ext cx="1447800" cy="1034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Modules are tested as and when they are available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/>
          <a:srcRect l="41667" t="57778" r="42500" b="27777"/>
          <a:stretch/>
        </p:blipFill>
        <p:spPr bwMode="auto">
          <a:xfrm>
            <a:off x="2971800" y="4953000"/>
            <a:ext cx="1447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Down Arrow 7"/>
          <p:cNvSpPr/>
          <p:nvPr/>
        </p:nvSpPr>
        <p:spPr>
          <a:xfrm>
            <a:off x="3124200" y="4038600"/>
            <a:ext cx="457200" cy="990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>
            <a:off x="3733800" y="4038600"/>
            <a:ext cx="457200" cy="9906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6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 rotWithShape="1">
          <a:blip r:embed="rId2"/>
          <a:srcRect l="15833" t="20000" r="20000" b="12222"/>
          <a:stretch/>
        </p:blipFill>
        <p:spPr bwMode="auto">
          <a:xfrm>
            <a:off x="1447800" y="1371600"/>
            <a:ext cx="5867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/>
          <a:srcRect l="41667" t="56667" r="42500" b="26667"/>
          <a:stretch/>
        </p:blipFill>
        <p:spPr bwMode="auto">
          <a:xfrm>
            <a:off x="5638800" y="2209800"/>
            <a:ext cx="1447800" cy="1089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81869" y="584200"/>
            <a:ext cx="6799262" cy="787400"/>
          </a:xfrm>
        </p:spPr>
        <p:txBody>
          <a:bodyPr/>
          <a:lstStyle/>
          <a:p>
            <a:r>
              <a:rPr lang="en-US" dirty="0" smtClean="0"/>
              <a:t>Top Down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 rotWithShape="1">
          <a:blip r:embed="rId2"/>
          <a:srcRect l="15833" t="20000" r="20833" b="12223"/>
          <a:stretch/>
        </p:blipFill>
        <p:spPr bwMode="auto">
          <a:xfrm>
            <a:off x="1447800" y="1371600"/>
            <a:ext cx="57912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/>
          <a:srcRect l="48333" t="24445" r="33333" b="59048"/>
          <a:stretch/>
        </p:blipFill>
        <p:spPr bwMode="auto">
          <a:xfrm>
            <a:off x="5638800" y="2286001"/>
            <a:ext cx="1447800" cy="960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43769" y="557213"/>
            <a:ext cx="6799262" cy="847725"/>
          </a:xfrm>
        </p:spPr>
        <p:txBody>
          <a:bodyPr>
            <a:normAutofit/>
          </a:bodyPr>
          <a:lstStyle/>
          <a:p>
            <a:r>
              <a:rPr lang="en-US" dirty="0" smtClean="0"/>
              <a:t>Bottom Up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Other approaches are, would be functional increment and sandwich- which is combination of top to down and bottom to up.</a:t>
            </a:r>
          </a:p>
          <a:p>
            <a:r>
              <a:rPr lang="en-US" sz="2800" dirty="0" smtClean="0"/>
              <a:t>The choice of approach chosen depends on the system architecture and location of high risk modules.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586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3161800" y="2667000"/>
            <a:ext cx="5293120" cy="353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6" name="Group 5"/>
          <p:cNvGrpSpPr/>
          <p:nvPr/>
        </p:nvGrpSpPr>
        <p:grpSpPr>
          <a:xfrm>
            <a:off x="1447800" y="3352800"/>
            <a:ext cx="1854082" cy="1066800"/>
            <a:chOff x="2667000" y="3048000"/>
            <a:chExt cx="1625482" cy="838200"/>
          </a:xfrm>
        </p:grpSpPr>
        <p:pic>
          <p:nvPicPr>
            <p:cNvPr id="7" name="Picture 6" descr="unit 6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743200" y="3124200"/>
              <a:ext cx="1524000" cy="556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 smtClean="0">
                  <a:latin typeface="Arial Narrow" pitchFamily="34" charset="0"/>
                </a:rPr>
                <a:t>High Level Design</a:t>
              </a:r>
              <a:endParaRPr lang="en-US" sz="2000" b="1" i="1" dirty="0">
                <a:latin typeface="Arial Narrow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24000" y="3352800"/>
            <a:ext cx="1854082" cy="1066800"/>
            <a:chOff x="2667000" y="3048000"/>
            <a:chExt cx="1625482" cy="838200"/>
          </a:xfrm>
        </p:grpSpPr>
        <p:pic>
          <p:nvPicPr>
            <p:cNvPr id="8" name="Picture 7" descr="unit 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743200" y="3167743"/>
              <a:ext cx="1524000" cy="556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 smtClean="0">
                  <a:latin typeface="Arial Narrow" pitchFamily="34" charset="0"/>
                </a:rPr>
                <a:t>Detail</a:t>
              </a:r>
            </a:p>
            <a:p>
              <a:pPr algn="ctr"/>
              <a:r>
                <a:rPr lang="en-US" sz="2000" b="1" i="1" dirty="0" smtClean="0">
                  <a:latin typeface="Arial Narrow" pitchFamily="34" charset="0"/>
                </a:rPr>
                <a:t>Design</a:t>
              </a:r>
              <a:endParaRPr lang="en-US" sz="2000" b="1" i="1" dirty="0">
                <a:latin typeface="Arial Narrow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886200" y="3429000"/>
            <a:ext cx="4495800" cy="2819400"/>
            <a:chOff x="2590800" y="3200400"/>
            <a:chExt cx="5650525" cy="3437860"/>
          </a:xfrm>
        </p:grpSpPr>
        <p:pic>
          <p:nvPicPr>
            <p:cNvPr id="4" name="Picture 3" descr="unit9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0800" y="3200400"/>
              <a:ext cx="5650525" cy="3437860"/>
            </a:xfrm>
            <a:prstGeom prst="rect">
              <a:avLst/>
            </a:prstGeom>
          </p:spPr>
        </p:pic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5"/>
            <a:srcRect l="45833" t="42222" r="1868" b="6667"/>
            <a:stretch>
              <a:fillRect/>
            </a:stretch>
          </p:blipFill>
          <p:spPr bwMode="auto">
            <a:xfrm>
              <a:off x="3200400" y="3628292"/>
              <a:ext cx="4267200" cy="2696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grpSp>
        <p:nvGrpSpPr>
          <p:cNvPr id="12" name="Group 11"/>
          <p:cNvGrpSpPr/>
          <p:nvPr/>
        </p:nvGrpSpPr>
        <p:grpSpPr>
          <a:xfrm>
            <a:off x="5181600" y="2514600"/>
            <a:ext cx="1854082" cy="838200"/>
            <a:chOff x="2667000" y="3048000"/>
            <a:chExt cx="1625482" cy="838200"/>
          </a:xfrm>
        </p:grpSpPr>
        <p:pic>
          <p:nvPicPr>
            <p:cNvPr id="13" name="Picture 12" descr="unit 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2746317" y="3200400"/>
              <a:ext cx="1524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smtClean="0">
                  <a:latin typeface="Arial Narrow" pitchFamily="34" charset="0"/>
                </a:rPr>
                <a:t>Deposit</a:t>
              </a:r>
              <a:endParaRPr lang="en-US" sz="2400" b="1" i="1" dirty="0">
                <a:latin typeface="Arial Narrow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600200" y="3352800"/>
            <a:ext cx="1828800" cy="990600"/>
            <a:chOff x="2667000" y="3048000"/>
            <a:chExt cx="1625482" cy="838200"/>
          </a:xfrm>
        </p:grpSpPr>
        <p:pic>
          <p:nvPicPr>
            <p:cNvPr id="6" name="Picture 5" descr="unit 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0" y="3048000"/>
              <a:ext cx="1625482" cy="8382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743200" y="3235613"/>
              <a:ext cx="1524000" cy="411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i="1" dirty="0" smtClean="0">
                  <a:latin typeface="Arial Narrow" pitchFamily="34" charset="0"/>
                </a:rPr>
                <a:t>Coding</a:t>
              </a:r>
              <a:endParaRPr lang="en-US" sz="2800" b="1" i="1" dirty="0">
                <a:latin typeface="Arial Narrow" pitchFamily="34" charset="0"/>
              </a:endParaRPr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/>
          <a:srcRect l="33470" t="28889" r="35169" b="15556"/>
          <a:stretch>
            <a:fillRect/>
          </a:stretch>
        </p:blipFill>
        <p:spPr bwMode="auto">
          <a:xfrm>
            <a:off x="4419600" y="2667000"/>
            <a:ext cx="38862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Arrow Connector 19"/>
          <p:cNvCxnSpPr>
            <a:stCxn id="13" idx="2"/>
            <a:endCxn id="8" idx="0"/>
          </p:cNvCxnSpPr>
          <p:nvPr/>
        </p:nvCxnSpPr>
        <p:spPr>
          <a:xfrm>
            <a:off x="1348854" y="1995813"/>
            <a:ext cx="3223146" cy="3661796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0"/>
            <a:endCxn id="19" idx="2"/>
          </p:cNvCxnSpPr>
          <p:nvPr/>
        </p:nvCxnSpPr>
        <p:spPr>
          <a:xfrm flipV="1">
            <a:off x="4572000" y="1981200"/>
            <a:ext cx="3276600" cy="367640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33400" y="533401"/>
            <a:ext cx="8077200" cy="990600"/>
          </a:xfrm>
        </p:spPr>
        <p:txBody>
          <a:bodyPr/>
          <a:lstStyle/>
          <a:p>
            <a:r>
              <a:rPr lang="en-US" dirty="0" smtClean="0"/>
              <a:t>V-Model of Testing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609600" y="2226162"/>
            <a:ext cx="19050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Requirement Analysis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447800" y="3084308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Functional Specification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981200" y="3942454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High-Level Design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514600" y="4800600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Detailed Design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771900" y="5657609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705600" y="2225199"/>
            <a:ext cx="18288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Acceptance Testing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6080646" y="3084308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System Testing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600700" y="3942454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Integration Testing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105400" y="4800600"/>
            <a:ext cx="16002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4" name="Curved Down Arrow 3"/>
          <p:cNvSpPr/>
          <p:nvPr/>
        </p:nvSpPr>
        <p:spPr>
          <a:xfrm>
            <a:off x="2209800" y="1524002"/>
            <a:ext cx="4800600" cy="701198"/>
          </a:xfrm>
          <a:prstGeom prst="curvedDownArrow">
            <a:avLst>
              <a:gd name="adj1" fmla="val 13504"/>
              <a:gd name="adj2" fmla="val 57848"/>
              <a:gd name="adj3" fmla="val 288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User Acceptance Test Plan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urved Down Arrow 13"/>
          <p:cNvSpPr/>
          <p:nvPr/>
        </p:nvSpPr>
        <p:spPr>
          <a:xfrm>
            <a:off x="2514600" y="2383243"/>
            <a:ext cx="4191000" cy="701198"/>
          </a:xfrm>
          <a:prstGeom prst="curvedDownArrow">
            <a:avLst>
              <a:gd name="adj1" fmla="val 13504"/>
              <a:gd name="adj2" fmla="val 57848"/>
              <a:gd name="adj3" fmla="val 288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System Test Plan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urved Down Arrow 14"/>
          <p:cNvSpPr/>
          <p:nvPr/>
        </p:nvSpPr>
        <p:spPr>
          <a:xfrm>
            <a:off x="2971800" y="3276600"/>
            <a:ext cx="3429000" cy="701198"/>
          </a:xfrm>
          <a:prstGeom prst="curvedDownArrow">
            <a:avLst>
              <a:gd name="adj1" fmla="val 13504"/>
              <a:gd name="adj2" fmla="val 57848"/>
              <a:gd name="adj3" fmla="val 288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Integration Test Plan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Curved Down Arrow 15"/>
          <p:cNvSpPr/>
          <p:nvPr/>
        </p:nvSpPr>
        <p:spPr>
          <a:xfrm>
            <a:off x="3581400" y="4225208"/>
            <a:ext cx="2133600" cy="574256"/>
          </a:xfrm>
          <a:prstGeom prst="curvedDownArrow">
            <a:avLst>
              <a:gd name="adj1" fmla="val 13504"/>
              <a:gd name="adj2" fmla="val 57848"/>
              <a:gd name="adj3" fmla="val 288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Unit Test Plan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15454" y="1462413"/>
            <a:ext cx="10668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SDLC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315200" y="1447800"/>
            <a:ext cx="10668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STLC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1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4" grpId="0" animBg="1"/>
      <p:bldP spid="14" grpId="0" animBg="1"/>
      <p:bldP spid="15" grpId="0" animBg="1"/>
      <p:bldP spid="16" grpId="0" animBg="1"/>
      <p:bldP spid="13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ü"/>
            </a:pPr>
            <a:r>
              <a:rPr lang="en-US" dirty="0"/>
              <a:t>Unit testing of software applications is done during the development (coding) of an application.</a:t>
            </a:r>
          </a:p>
          <a:p>
            <a:pPr algn="just"/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The objective of unit testing is to isolate a section of code and verify its correctness. In procedural programming a unit may be an individual function or procedure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23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it 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579" y="1564162"/>
            <a:ext cx="3818821" cy="36174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76865" y="2490135"/>
            <a:ext cx="4080935" cy="3444997"/>
          </a:xfrm>
        </p:spPr>
        <p:txBody>
          <a:bodyPr>
            <a:normAutofit/>
          </a:bodyPr>
          <a:lstStyle/>
          <a:p>
            <a:r>
              <a:rPr lang="en-US" sz="2800" dirty="0"/>
              <a:t>The goal of unit testing is </a:t>
            </a:r>
            <a:r>
              <a:rPr lang="en-US" sz="2800" dirty="0" smtClean="0"/>
              <a:t>to isolate </a:t>
            </a:r>
            <a:r>
              <a:rPr lang="en-US" sz="2800" dirty="0"/>
              <a:t>each part of the program and show that the individual parts are correct. Unit testing is usually performed by the developer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3258</TotalTime>
  <Words>1045</Words>
  <Application>Microsoft Office PowerPoint</Application>
  <PresentationFormat>On-screen Show (4:3)</PresentationFormat>
  <Paragraphs>137</Paragraphs>
  <Slides>37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Narrow</vt:lpstr>
      <vt:lpstr>Calibri</vt:lpstr>
      <vt:lpstr>Comic Sans MS</vt:lpstr>
      <vt:lpstr>Garamond</vt:lpstr>
      <vt:lpstr>Wingdings</vt:lpstr>
      <vt:lpstr>Organic</vt:lpstr>
      <vt:lpstr>Unit &amp; Integration Testing</vt:lpstr>
      <vt:lpstr>Scenario</vt:lpstr>
      <vt:lpstr>Scenario</vt:lpstr>
      <vt:lpstr>Scenario</vt:lpstr>
      <vt:lpstr>Scenario</vt:lpstr>
      <vt:lpstr>Scenario</vt:lpstr>
      <vt:lpstr>V-Model of Testing</vt:lpstr>
      <vt:lpstr>Unit Testing</vt:lpstr>
      <vt:lpstr>PowerPoint Presentation</vt:lpstr>
      <vt:lpstr>PowerPoint Presentation</vt:lpstr>
      <vt:lpstr>Importance of Unit Testing</vt:lpstr>
      <vt:lpstr>Unit Testing</vt:lpstr>
      <vt:lpstr>PowerPoint Presentation</vt:lpstr>
      <vt:lpstr>Unit Testing Myth</vt:lpstr>
      <vt:lpstr>Truth is:</vt:lpstr>
      <vt:lpstr>Unit Testing Best Practices </vt:lpstr>
      <vt:lpstr>Adopt a "test as you code" approach. The more code you write without testing the more paths you have to check for errors. </vt:lpstr>
      <vt:lpstr>Unit testing phases</vt:lpstr>
      <vt:lpstr>Static Unit Testing</vt:lpstr>
      <vt:lpstr>Dynamic Unit Testing</vt:lpstr>
      <vt:lpstr>Test Drivers</vt:lpstr>
      <vt:lpstr>Stubs</vt:lpstr>
      <vt:lpstr>Dynamic Unit Test Environment</vt:lpstr>
      <vt:lpstr>PowerPoint Presentation</vt:lpstr>
      <vt:lpstr>Integration Testing</vt:lpstr>
      <vt:lpstr>System Integration Techniques</vt:lpstr>
      <vt:lpstr>Integration Testing Scenario</vt:lpstr>
      <vt:lpstr>Integration Testing Scenario</vt:lpstr>
      <vt:lpstr> Integration Testing (cont.)</vt:lpstr>
      <vt:lpstr>Incremental Testing</vt:lpstr>
      <vt:lpstr>Incremental Testing</vt:lpstr>
      <vt:lpstr>Incremental Testing</vt:lpstr>
      <vt:lpstr>Incremental Testing</vt:lpstr>
      <vt:lpstr>Top Down</vt:lpstr>
      <vt:lpstr>Bottom Up</vt:lpstr>
      <vt:lpstr>Incremental Testing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Testing</dc:title>
  <dc:creator>Madiha Malik</dc:creator>
  <cp:lastModifiedBy>Windows User</cp:lastModifiedBy>
  <cp:revision>31</cp:revision>
  <dcterms:created xsi:type="dcterms:W3CDTF">2006-08-16T00:00:00Z</dcterms:created>
  <dcterms:modified xsi:type="dcterms:W3CDTF">2019-10-08T15:33:23Z</dcterms:modified>
</cp:coreProperties>
</file>

<file path=docProps/thumbnail.jpeg>
</file>